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13501143142341E-2"/>
          <c:y val="0.91726116854974915"/>
          <c:w val="0.97552255276120758"/>
          <c:h val="8.2738831450250905E-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2E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30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485-44C0-B551-46E4957C2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98269584"/>
        <c:axId val="-298267952"/>
      </c:lineChart>
      <c:catAx>
        <c:axId val="-298269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98267952"/>
        <c:crosses val="autoZero"/>
        <c:auto val="1"/>
        <c:lblAlgn val="ctr"/>
        <c:lblOffset val="100"/>
        <c:noMultiLvlLbl val="0"/>
      </c:catAx>
      <c:valAx>
        <c:axId val="-29826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9826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338464860241E-2"/>
          <c:y val="4.3737276857594827E-2"/>
          <c:w val="0.97552255276120758"/>
          <c:h val="0.95160732444102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61CDB5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0B5-412C-97E6-78EDEA976CF9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0B5-412C-97E6-78EDEA976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62267792"/>
        <c:axId val="-762266704"/>
      </c:lineChart>
      <c:catAx>
        <c:axId val="-76226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762266704"/>
        <c:crosses val="autoZero"/>
        <c:auto val="1"/>
        <c:lblAlgn val="ctr"/>
        <c:lblOffset val="100"/>
        <c:noMultiLvlLbl val="0"/>
      </c:catAx>
      <c:valAx>
        <c:axId val="-76226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76226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99</c:v>
                </c:pt>
                <c:pt idx="1">
                  <c:v>100</c:v>
                </c:pt>
                <c:pt idx="2">
                  <c:v>99</c:v>
                </c:pt>
                <c:pt idx="3">
                  <c:v>97.3</c:v>
                </c:pt>
                <c:pt idx="4">
                  <c:v>95.5</c:v>
                </c:pt>
                <c:pt idx="5">
                  <c:v>93.2</c:v>
                </c:pt>
                <c:pt idx="6">
                  <c:v>90</c:v>
                </c:pt>
                <c:pt idx="7">
                  <c:v>85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1E8-4FD6-9880-27B39F744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06620688"/>
        <c:axId val="-1006625040"/>
      </c:lineChart>
      <c:catAx>
        <c:axId val="-100662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6625040"/>
        <c:crosses val="autoZero"/>
        <c:auto val="1"/>
        <c:lblAlgn val="ctr"/>
        <c:lblOffset val="100"/>
        <c:noMultiLvlLbl val="0"/>
      </c:catAx>
      <c:valAx>
        <c:axId val="-1006625040"/>
        <c:scaling>
          <c:orientation val="minMax"/>
          <c:max val="101"/>
          <c:min val="7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662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8349248622899376"/>
          <c:w val="1"/>
          <c:h val="0.66062501390833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Audi</c:v>
                </c:pt>
                <c:pt idx="1">
                  <c:v>Samsung</c:v>
                </c:pt>
                <c:pt idx="2">
                  <c:v>Ag</c:v>
                </c:pt>
                <c:pt idx="3">
                  <c:v>Apple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64</c:v>
                </c:pt>
                <c:pt idx="2">
                  <c:v>67</c:v>
                </c:pt>
                <c:pt idx="3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9-4F65-85B1-ED6081D2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812259760"/>
        <c:axId val="-2072705152"/>
      </c:barChart>
      <c:catAx>
        <c:axId val="-81225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72705152"/>
        <c:crosses val="autoZero"/>
        <c:auto val="1"/>
        <c:lblAlgn val="ctr"/>
        <c:lblOffset val="100"/>
        <c:noMultiLvlLbl val="0"/>
      </c:catAx>
      <c:valAx>
        <c:axId val="-207270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1225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לוגו לבן על ירוק">
    <p:bg>
      <p:bgPr>
        <a:solidFill>
          <a:srgbClr val="3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50" y="2023988"/>
            <a:ext cx="3248899" cy="28100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58196" y="4979907"/>
            <a:ext cx="2519792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http://farmdog.ag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54894" y="5512738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Liron Brish, CEO 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liron@farmdog.ag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+972.58.762.3077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8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" y="83128"/>
            <a:ext cx="1644073" cy="3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4091-96DA-45D7-B824-4870170BAA8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1DEC-5430-4A8E-A989-37EA9087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955" b="18618"/>
          <a:stretch/>
        </p:blipFill>
        <p:spPr>
          <a:xfrm>
            <a:off x="-1" y="0"/>
            <a:ext cx="12192000" cy="3843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5"/>
          <a:stretch/>
        </p:blipFill>
        <p:spPr>
          <a:xfrm>
            <a:off x="3099699" y="4002703"/>
            <a:ext cx="1121660" cy="1010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467" y="5114686"/>
            <a:ext cx="913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Roboto Light" panose="02000000000000000000" pitchFamily="2" charset="0"/>
              </a:rPr>
              <a:t>Keeping fields safe from pest and disease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8"/>
          <a:stretch/>
        </p:blipFill>
        <p:spPr>
          <a:xfrm>
            <a:off x="4221359" y="4002703"/>
            <a:ext cx="5138184" cy="1037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7201" y="5961223"/>
            <a:ext cx="869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April 3, 2017</a:t>
            </a:r>
          </a:p>
        </p:txBody>
      </p:sp>
    </p:spTree>
    <p:extLst>
      <p:ext uri="{BB962C8B-B14F-4D97-AF65-F5344CB8AC3E}">
        <p14:creationId xmlns:p14="http://schemas.microsoft.com/office/powerpoint/2010/main" val="232316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977" y="5247233"/>
            <a:ext cx="8869010" cy="917811"/>
          </a:xfrm>
        </p:spPr>
        <p:txBody>
          <a:bodyPr>
            <a:normAutofit/>
          </a:bodyPr>
          <a:lstStyle/>
          <a:p>
            <a:pPr marL="0" indent="0">
              <a:spcAft>
                <a:spcPts val="5000"/>
              </a:spcAft>
              <a:buNone/>
            </a:pPr>
            <a:r>
              <a:rPr lang="en-US" sz="2600" b="1" cap="all" dirty="0">
                <a:latin typeface="Arial" panose="020B0604020202020204" pitchFamily="34" charset="0"/>
                <a:cs typeface="Arial" panose="020B0604020202020204" pitchFamily="34" charset="0"/>
              </a:rPr>
              <a:t>Align with influence leaders – build your own brand loyalty</a:t>
            </a:r>
          </a:p>
        </p:txBody>
      </p:sp>
      <p:pic>
        <p:nvPicPr>
          <p:cNvPr id="3084" name="Picture 12" descr="netwo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" y="5056914"/>
            <a:ext cx="12984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6279" y="3307939"/>
            <a:ext cx="10904521" cy="1298448"/>
            <a:chOff x="576279" y="3502809"/>
            <a:chExt cx="10904521" cy="1298448"/>
          </a:xfrm>
        </p:grpSpPr>
        <p:pic>
          <p:nvPicPr>
            <p:cNvPr id="3082" name="Picture 10" descr="target audience 2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79" y="3502809"/>
              <a:ext cx="1298448" cy="129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2310977" y="3690368"/>
              <a:ext cx="9169823" cy="8125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rgbClr val="EB00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EB008B"/>
                </a:buClr>
                <a:buSzPct val="15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0"/>
                </a:spcAft>
              </a:pPr>
              <a:r>
                <a:rPr lang="en-US" sz="2600" dirty="0">
                  <a:solidFill>
                    <a:schemeClr val="tx1"/>
                  </a:solidFill>
                </a:rPr>
                <a:t>Specialize – create network effects to avoid growing season limitations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310977" y="1693223"/>
            <a:ext cx="8462611" cy="8125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0"/>
              </a:spcAft>
            </a:pPr>
            <a:r>
              <a:rPr lang="en-US" sz="2600" dirty="0">
                <a:solidFill>
                  <a:schemeClr val="tx1"/>
                </a:solidFill>
              </a:rPr>
              <a:t>Bring value from day 1 – reduce the risk of adoption angst</a:t>
            </a:r>
          </a:p>
        </p:txBody>
      </p:sp>
      <p:pic>
        <p:nvPicPr>
          <p:cNvPr id="3086" name="Picture 14" descr="sta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9" y="1505764"/>
            <a:ext cx="129844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6461" y="365125"/>
            <a:ext cx="1065907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WHAT CAN A STARTUP DO?</a:t>
            </a:r>
          </a:p>
        </p:txBody>
      </p:sp>
    </p:spTree>
    <p:extLst>
      <p:ext uri="{BB962C8B-B14F-4D97-AF65-F5344CB8AC3E}">
        <p14:creationId xmlns:p14="http://schemas.microsoft.com/office/powerpoint/2010/main" val="616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7" y="1592276"/>
            <a:ext cx="3673449" cy="367344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1704" y="2911936"/>
            <a:ext cx="5906126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0"/>
              </a:spcAft>
            </a:pPr>
            <a:r>
              <a:rPr lang="en-US" sz="3400" dirty="0" err="1">
                <a:solidFill>
                  <a:schemeClr val="tx1"/>
                </a:solidFill>
              </a:rPr>
              <a:t>KeepING</a:t>
            </a:r>
            <a:r>
              <a:rPr lang="en-US" sz="3400" dirty="0">
                <a:solidFill>
                  <a:schemeClr val="tx1"/>
                </a:solidFill>
              </a:rPr>
              <a:t> fields safe from pest and disease</a:t>
            </a:r>
          </a:p>
        </p:txBody>
      </p:sp>
    </p:spTree>
    <p:extLst>
      <p:ext uri="{BB962C8B-B14F-4D97-AF65-F5344CB8AC3E}">
        <p14:creationId xmlns:p14="http://schemas.microsoft.com/office/powerpoint/2010/main" val="67626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2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vlab.org/wp-content/uploads/2015/08/agtech-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18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+mn-lt"/>
              </a:rPr>
              <a:t>WHAT IS AGRICULTURE TECHNOLOGY?</a:t>
            </a:r>
          </a:p>
        </p:txBody>
      </p:sp>
      <p:pic>
        <p:nvPicPr>
          <p:cNvPr id="13316" name="Picture 4" descr="http://www.agcocorp.com/content/dam/agcocorp/Logos/brands_ag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84" y="5325995"/>
            <a:ext cx="26098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85200" y="6328026"/>
            <a:ext cx="16764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Photo source: </a:t>
            </a:r>
          </a:p>
        </p:txBody>
      </p:sp>
    </p:spTree>
    <p:extLst>
      <p:ext uri="{BB962C8B-B14F-4D97-AF65-F5344CB8AC3E}">
        <p14:creationId xmlns:p14="http://schemas.microsoft.com/office/powerpoint/2010/main" val="281704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upload.wikimedia.org/wikipedia/commons/thumb/3/3e/USA_Flag_Map.svg/2000px-USA_Flag_Map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8" y="1512516"/>
            <a:ext cx="3089008" cy="19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6542" y="6457334"/>
            <a:ext cx="9965677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Sources: USDA Economic Research Service; European Parliament Directorate-General for Internal Policies </a:t>
            </a:r>
          </a:p>
        </p:txBody>
      </p:sp>
      <p:pic>
        <p:nvPicPr>
          <p:cNvPr id="15362" name="Picture 2" descr="http://www.alafarmnews.com/afcfarmnews/images/stories/0613/0613_corn_onco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54" l="0" r="99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95" y="1532493"/>
            <a:ext cx="3830639" cy="31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kiffyandfanty.files.wordpress.com/2015/05/germany-flag-m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83" y="1402262"/>
            <a:ext cx="1764380" cy="23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kontena.lt/wp-content/uploads/2015/04/wheat-stalk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5" b="99435" l="0" r="98400">
                        <a14:backgroundMark x1="22400" y1="58192" x2="22400" y2="58192"/>
                        <a14:backgroundMark x1="22400" y1="51695" x2="22400" y2="51695"/>
                        <a14:backgroundMark x1="24400" y1="50000" x2="24400" y2="50000"/>
                        <a14:backgroundMark x1="37200" y1="60169" x2="28200" y2="62429"/>
                        <a14:backgroundMark x1="19600" y1="70904" x2="19600" y2="70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04" y="1764716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9776736" y="3291425"/>
            <a:ext cx="2208686" cy="1336877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Cost savings</a:t>
            </a:r>
          </a:p>
        </p:txBody>
      </p:sp>
      <p:sp>
        <p:nvSpPr>
          <p:cNvPr id="22" name="Oval 21"/>
          <p:cNvSpPr/>
          <p:nvPr/>
        </p:nvSpPr>
        <p:spPr>
          <a:xfrm>
            <a:off x="9776736" y="4879939"/>
            <a:ext cx="2208686" cy="1336877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Environ-mental benefits</a:t>
            </a:r>
          </a:p>
        </p:txBody>
      </p:sp>
      <p:sp>
        <p:nvSpPr>
          <p:cNvPr id="23" name="Oval 22"/>
          <p:cNvSpPr/>
          <p:nvPr/>
        </p:nvSpPr>
        <p:spPr>
          <a:xfrm>
            <a:off x="9776736" y="1702911"/>
            <a:ext cx="2208686" cy="1336877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Yield improve-</a:t>
            </a:r>
            <a:r>
              <a:rPr lang="en-US" sz="2400" dirty="0" err="1"/>
              <a:t>ments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630999" y="3987125"/>
            <a:ext cx="3556000" cy="2166974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$25/acre savings using yield mapping </a:t>
            </a:r>
          </a:p>
          <a:p>
            <a:pPr algn="ctr"/>
            <a:r>
              <a:rPr lang="en-US" sz="2400" b="1" dirty="0"/>
              <a:t>(5% of costs)</a:t>
            </a:r>
          </a:p>
        </p:txBody>
      </p:sp>
      <p:sp>
        <p:nvSpPr>
          <p:cNvPr id="20" name="Oval 19"/>
          <p:cNvSpPr/>
          <p:nvPr/>
        </p:nvSpPr>
        <p:spPr>
          <a:xfrm>
            <a:off x="5567999" y="3987125"/>
            <a:ext cx="3556000" cy="2166974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€10- €25/hectare savings using variable nitrogen application </a:t>
            </a:r>
          </a:p>
          <a:p>
            <a:pPr algn="ctr"/>
            <a:r>
              <a:rPr lang="en-US" sz="2400" b="1" dirty="0"/>
              <a:t>(10% of costs)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45325" y="365125"/>
            <a:ext cx="990135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WHY THE EXCITEMENT?</a:t>
            </a:r>
          </a:p>
        </p:txBody>
      </p:sp>
    </p:spTree>
    <p:extLst>
      <p:ext uri="{BB962C8B-B14F-4D97-AF65-F5344CB8AC3E}">
        <p14:creationId xmlns:p14="http://schemas.microsoft.com/office/powerpoint/2010/main" val="29375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/>
          </p:nvPr>
        </p:nvGraphicFramePr>
        <p:xfrm>
          <a:off x="-106576" y="740130"/>
          <a:ext cx="10601751" cy="557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/>
          </p:nvPr>
        </p:nvGraphicFramePr>
        <p:xfrm>
          <a:off x="-106576" y="743660"/>
          <a:ext cx="10670833" cy="545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/>
          <p:cNvSpPr/>
          <p:nvPr/>
        </p:nvSpPr>
        <p:spPr>
          <a:xfrm>
            <a:off x="5988981" y="1375229"/>
            <a:ext cx="3162300" cy="2002208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$3B in </a:t>
            </a:r>
            <a:r>
              <a:rPr lang="en-US" sz="2400" dirty="0" err="1"/>
              <a:t>AgTech</a:t>
            </a:r>
            <a:r>
              <a:rPr lang="en-US" sz="2400" dirty="0"/>
              <a:t> investments in 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61641" y="1375229"/>
            <a:ext cx="84510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Hype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1641" y="5867400"/>
            <a:ext cx="137768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Adoption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142" y="6216034"/>
            <a:ext cx="6372385" cy="6463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Sources: </a:t>
            </a:r>
            <a:r>
              <a:rPr lang="en-US" b="0" dirty="0" err="1">
                <a:solidFill>
                  <a:schemeClr val="tx1"/>
                </a:solidFill>
              </a:rPr>
              <a:t>AgFunder</a:t>
            </a:r>
            <a:r>
              <a:rPr lang="en-US" b="0" dirty="0">
                <a:solidFill>
                  <a:schemeClr val="tx1"/>
                </a:solidFill>
              </a:rPr>
              <a:t>; Purdue University</a:t>
            </a:r>
          </a:p>
          <a:p>
            <a:r>
              <a:rPr lang="en-US" dirty="0"/>
              <a:t>*Estimate of acres utilizing the technology based on dealer survey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3900" y="4448438"/>
            <a:ext cx="2240280" cy="1362456"/>
          </a:xfrm>
          <a:prstGeom prst="ellipse">
            <a:avLst/>
          </a:prstGeom>
          <a:solidFill>
            <a:srgbClr val="5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2% use UAVs*</a:t>
            </a:r>
          </a:p>
        </p:txBody>
      </p:sp>
      <p:sp>
        <p:nvSpPr>
          <p:cNvPr id="26" name="Oval 25"/>
          <p:cNvSpPr/>
          <p:nvPr/>
        </p:nvSpPr>
        <p:spPr>
          <a:xfrm>
            <a:off x="2729257" y="4448438"/>
            <a:ext cx="2240280" cy="1362456"/>
          </a:xfrm>
          <a:prstGeom prst="ellipse">
            <a:avLst/>
          </a:prstGeom>
          <a:solidFill>
            <a:srgbClr val="5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18% use aerial imagery*</a:t>
            </a:r>
          </a:p>
        </p:txBody>
      </p:sp>
      <p:sp>
        <p:nvSpPr>
          <p:cNvPr id="27" name="Oval 26"/>
          <p:cNvSpPr/>
          <p:nvPr/>
        </p:nvSpPr>
        <p:spPr>
          <a:xfrm>
            <a:off x="2716558" y="2959560"/>
            <a:ext cx="2240280" cy="1362456"/>
          </a:xfrm>
          <a:prstGeom prst="ellipse">
            <a:avLst/>
          </a:prstGeom>
          <a:solidFill>
            <a:srgbClr val="5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14% use VRT pest-</a:t>
            </a:r>
            <a:r>
              <a:rPr lang="en-US" sz="2200" dirty="0" err="1"/>
              <a:t>icide</a:t>
            </a:r>
            <a:r>
              <a:rPr lang="en-US" sz="2200" dirty="0"/>
              <a:t>*</a:t>
            </a:r>
          </a:p>
        </p:txBody>
      </p:sp>
      <p:sp>
        <p:nvSpPr>
          <p:cNvPr id="28" name="Oval 27"/>
          <p:cNvSpPr/>
          <p:nvPr/>
        </p:nvSpPr>
        <p:spPr>
          <a:xfrm>
            <a:off x="221199" y="2959560"/>
            <a:ext cx="2238718" cy="1358679"/>
          </a:xfrm>
          <a:prstGeom prst="ellipse">
            <a:avLst/>
          </a:prstGeom>
          <a:solidFill>
            <a:srgbClr val="5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43% use yield monitor*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830" y="365125"/>
            <a:ext cx="11204341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YET AGTECH ADOPTION CONSIDERABLY TRAILS THE HYPE</a:t>
            </a:r>
          </a:p>
        </p:txBody>
      </p:sp>
    </p:spTree>
    <p:extLst>
      <p:ext uri="{BB962C8B-B14F-4D97-AF65-F5344CB8AC3E}">
        <p14:creationId xmlns:p14="http://schemas.microsoft.com/office/powerpoint/2010/main" val="2456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3" grpId="0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18613" y="1811886"/>
            <a:ext cx="9634925" cy="799270"/>
            <a:chOff x="572327" y="1939482"/>
            <a:chExt cx="9634925" cy="799270"/>
          </a:xfrm>
        </p:grpSpPr>
        <p:pic>
          <p:nvPicPr>
            <p:cNvPr id="9218" name="Picture 2" descr="warning 3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27" y="1939482"/>
              <a:ext cx="799270" cy="79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35534" y="2085202"/>
              <a:ext cx="8671718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rgbClr val="EB00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EB008B"/>
                </a:buClr>
                <a:buSzPct val="15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0"/>
                </a:spcAft>
              </a:pPr>
              <a:r>
                <a:rPr lang="en-US" sz="3000" dirty="0">
                  <a:solidFill>
                    <a:schemeClr val="tx1"/>
                  </a:solidFill>
                </a:rPr>
                <a:t>High risk – no in-season re-do’s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18613" y="2980222"/>
            <a:ext cx="8975707" cy="799270"/>
            <a:chOff x="572327" y="3211888"/>
            <a:chExt cx="8975707" cy="799270"/>
          </a:xfrm>
        </p:grpSpPr>
        <p:pic>
          <p:nvPicPr>
            <p:cNvPr id="14" name="Picture 2" descr="warning 3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27" y="3211888"/>
              <a:ext cx="799270" cy="79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535534" y="3357608"/>
              <a:ext cx="8012500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rgbClr val="EB00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EB008B"/>
                </a:buClr>
                <a:buSzPct val="15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0"/>
                </a:spcAft>
              </a:pPr>
              <a:r>
                <a:rPr lang="en-US" sz="3000" dirty="0">
                  <a:solidFill>
                    <a:schemeClr val="tx1"/>
                  </a:solidFill>
                </a:rPr>
                <a:t>Each growing season is valuable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18613" y="4148558"/>
            <a:ext cx="8975707" cy="799270"/>
            <a:chOff x="572327" y="4282765"/>
            <a:chExt cx="8975707" cy="799270"/>
          </a:xfrm>
        </p:grpSpPr>
        <p:pic>
          <p:nvPicPr>
            <p:cNvPr id="16" name="Picture 2" descr="warning 3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27" y="4282765"/>
              <a:ext cx="799270" cy="79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535534" y="4428485"/>
              <a:ext cx="8012500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rgbClr val="EB00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EB008B"/>
                </a:buClr>
                <a:buSzPct val="15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0"/>
                </a:spcAft>
              </a:pPr>
              <a:r>
                <a:rPr lang="en-US" sz="3000" dirty="0">
                  <a:solidFill>
                    <a:schemeClr val="tx1"/>
                  </a:solidFill>
                </a:rPr>
                <a:t>few inputs per growing season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18613" y="5316894"/>
            <a:ext cx="9898687" cy="799270"/>
            <a:chOff x="572327" y="5444490"/>
            <a:chExt cx="9898687" cy="799270"/>
          </a:xfrm>
        </p:grpSpPr>
        <p:pic>
          <p:nvPicPr>
            <p:cNvPr id="18" name="Picture 2" descr="warning 3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27" y="5444490"/>
              <a:ext cx="799270" cy="79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535534" y="5590210"/>
              <a:ext cx="8935480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rgbClr val="EB008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rgbClr val="EB008B"/>
                </a:buClr>
                <a:buSzPct val="15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5000"/>
                </a:spcAft>
              </a:pPr>
              <a:r>
                <a:rPr lang="en-US" sz="3000" dirty="0">
                  <a:solidFill>
                    <a:schemeClr val="tx1"/>
                  </a:solidFill>
                </a:rPr>
                <a:t>brand loyalty in agriculture is strong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74951" y="365125"/>
            <a:ext cx="12042098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CULTURAL FACTORS PLAY A KEY ROLE IN SLOWING ADOPTION</a:t>
            </a:r>
          </a:p>
        </p:txBody>
      </p:sp>
    </p:spTree>
    <p:extLst>
      <p:ext uri="{BB962C8B-B14F-4D97-AF65-F5344CB8AC3E}">
        <p14:creationId xmlns:p14="http://schemas.microsoft.com/office/powerpoint/2010/main" val="24419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5752" y="1319131"/>
            <a:ext cx="5014483" cy="532296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34" t="53979" r="28915" b="21835"/>
          <a:stretch/>
        </p:blipFill>
        <p:spPr>
          <a:xfrm>
            <a:off x="6313941" y="1780603"/>
            <a:ext cx="5454553" cy="1298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25" t="22768" r="45684" b="69645"/>
          <a:stretch/>
        </p:blipFill>
        <p:spPr>
          <a:xfrm>
            <a:off x="5962257" y="3521802"/>
            <a:ext cx="6048750" cy="52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235" t="53256" r="53740" b="38475"/>
          <a:stretch/>
        </p:blipFill>
        <p:spPr>
          <a:xfrm>
            <a:off x="6321001" y="4501874"/>
            <a:ext cx="5470851" cy="652036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/>
          </p:nvPr>
        </p:nvGraphicFramePr>
        <p:xfrm>
          <a:off x="1328774" y="2200940"/>
          <a:ext cx="4358168" cy="37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Espace réservé du contenu 5"/>
          <p:cNvSpPr txBox="1">
            <a:spLocks/>
          </p:cNvSpPr>
          <p:nvPr/>
        </p:nvSpPr>
        <p:spPr>
          <a:xfrm>
            <a:off x="1377025" y="6178888"/>
            <a:ext cx="3991936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b="1" dirty="0" err="1"/>
              <a:t>Weeks</a:t>
            </a:r>
            <a:r>
              <a:rPr lang="fr-FR" b="1" dirty="0"/>
              <a:t> </a:t>
            </a:r>
            <a:r>
              <a:rPr lang="fr-FR" b="1" dirty="0" err="1"/>
              <a:t>after</a:t>
            </a:r>
            <a:r>
              <a:rPr lang="fr-FR" b="1" dirty="0"/>
              <a:t> optimum </a:t>
            </a:r>
            <a:r>
              <a:rPr lang="fr-FR" b="1" dirty="0" err="1"/>
              <a:t>planting</a:t>
            </a:r>
            <a:r>
              <a:rPr lang="fr-FR" b="1" dirty="0"/>
              <a:t> date</a:t>
            </a:r>
          </a:p>
        </p:txBody>
      </p:sp>
      <p:sp>
        <p:nvSpPr>
          <p:cNvPr id="16" name="Espace réservé du contenu 5"/>
          <p:cNvSpPr txBox="1">
            <a:spLocks/>
          </p:cNvSpPr>
          <p:nvPr/>
        </p:nvSpPr>
        <p:spPr>
          <a:xfrm rot="16200000">
            <a:off x="-908599" y="3742659"/>
            <a:ext cx="3991936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b="1" dirty="0"/>
              <a:t>% of maximum </a:t>
            </a:r>
            <a:r>
              <a:rPr lang="fr-FR" b="1" dirty="0" err="1"/>
              <a:t>yield</a:t>
            </a:r>
            <a:endParaRPr lang="fr-FR" b="1" dirty="0"/>
          </a:p>
        </p:txBody>
      </p:sp>
      <p:sp>
        <p:nvSpPr>
          <p:cNvPr id="17" name="Espace réservé du contenu 5"/>
          <p:cNvSpPr txBox="1">
            <a:spLocks/>
          </p:cNvSpPr>
          <p:nvPr/>
        </p:nvSpPr>
        <p:spPr>
          <a:xfrm>
            <a:off x="1377025" y="1558806"/>
            <a:ext cx="3991936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b="1" u="sng" dirty="0" err="1"/>
              <a:t>Planting</a:t>
            </a:r>
            <a:r>
              <a:rPr lang="fr-FR" b="1" u="sng" dirty="0"/>
              <a:t> date </a:t>
            </a:r>
            <a:r>
              <a:rPr lang="fr-FR" b="1" u="sng" dirty="0" err="1"/>
              <a:t>effects</a:t>
            </a:r>
            <a:r>
              <a:rPr lang="fr-FR" b="1" u="sng" dirty="0"/>
              <a:t> on </a:t>
            </a:r>
            <a:r>
              <a:rPr lang="fr-FR" b="1" u="sng" dirty="0" err="1"/>
              <a:t>yield</a:t>
            </a:r>
            <a:endParaRPr lang="fr-FR" b="1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016" t="48811" r="14787" b="36719"/>
          <a:stretch/>
        </p:blipFill>
        <p:spPr>
          <a:xfrm>
            <a:off x="6083300" y="5613887"/>
            <a:ext cx="5915836" cy="65783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66461" y="365125"/>
            <a:ext cx="1065907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THERE ARE NO RE-DO’S</a:t>
            </a:r>
          </a:p>
        </p:txBody>
      </p:sp>
    </p:spTree>
    <p:extLst>
      <p:ext uri="{BB962C8B-B14F-4D97-AF65-F5344CB8AC3E}">
        <p14:creationId xmlns:p14="http://schemas.microsoft.com/office/powerpoint/2010/main" val="77022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oodtank.com/assets/images/head/young_farmer_success_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4980" y="-4700"/>
            <a:ext cx="12216979" cy="68627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13" l="0" r="955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0531" y="341897"/>
            <a:ext cx="3233469" cy="321943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95150" y="341897"/>
            <a:ext cx="7158250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 FARMER has on average 40 growing seasons </a:t>
            </a:r>
          </a:p>
        </p:txBody>
      </p:sp>
    </p:spTree>
    <p:extLst>
      <p:ext uri="{BB962C8B-B14F-4D97-AF65-F5344CB8AC3E}">
        <p14:creationId xmlns:p14="http://schemas.microsoft.com/office/powerpoint/2010/main" val="24523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00" y="1768010"/>
            <a:ext cx="7848600" cy="757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~4 months from sowing until harvest, you get to ask once from each user: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142" y="1700624"/>
            <a:ext cx="3221908" cy="2402215"/>
            <a:chOff x="226142" y="1700624"/>
            <a:chExt cx="3221908" cy="2402215"/>
          </a:xfrm>
        </p:grpSpPr>
        <p:pic>
          <p:nvPicPr>
            <p:cNvPr id="10248" name="Picture 8" descr="https://upload.wikimedia.org/wikipedia/commons/thumb/3/35/Texas_flag_map.svg/1049px-Texas_flag_map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2" y="1700624"/>
              <a:ext cx="1996358" cy="194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sheismynutritionist.com/wp-content/uploads/2013/09/sweet-potato-nutritional-fact-versus-regular-potat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2583178"/>
              <a:ext cx="2197100" cy="151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6" name="Picture 6" descr="https://s-media-cache-ak0.pinimg.com/236x/46/3c/2a/463c2a33383e7902f0074518b52c3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482837"/>
            <a:ext cx="1635125" cy="16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98900" y="4482837"/>
            <a:ext cx="6934200" cy="7571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Over 4 months of driving, you get to ask, </a:t>
            </a:r>
            <a:r>
              <a:rPr lang="en-US" sz="2400" u="sng" dirty="0">
                <a:solidFill>
                  <a:schemeClr val="tx1"/>
                </a:solidFill>
              </a:rPr>
              <a:t>400+ times from each user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142" y="6381134"/>
            <a:ext cx="10247870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Sources: US Public Interest Research Group; US Department of Transportation; Texas A&amp;M University; USDA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84600" y="2604061"/>
            <a:ext cx="7848600" cy="155119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What happened to yield?</a:t>
            </a:r>
          </a:p>
          <a:p>
            <a:pPr lvl="1"/>
            <a:r>
              <a:rPr lang="en-US" sz="2400" dirty="0"/>
              <a:t>What happened to crop inputs?</a:t>
            </a:r>
          </a:p>
          <a:p>
            <a:pPr lvl="1"/>
            <a:r>
              <a:rPr lang="en-US" sz="2400" dirty="0"/>
              <a:t>What happened to time spent?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84600" y="5355071"/>
            <a:ext cx="6934200" cy="9879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Did I get to my destination?</a:t>
            </a:r>
          </a:p>
          <a:p>
            <a:pPr lvl="1"/>
            <a:r>
              <a:rPr lang="en-US" sz="2400" dirty="0"/>
              <a:t>How fast did I get there?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6461" y="365125"/>
            <a:ext cx="1065907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AGRICULTURE = FEWER PRODUCT FEEDBACK LOOPS</a:t>
            </a:r>
          </a:p>
        </p:txBody>
      </p:sp>
    </p:spTree>
    <p:extLst>
      <p:ext uri="{BB962C8B-B14F-4D97-AF65-F5344CB8AC3E}">
        <p14:creationId xmlns:p14="http://schemas.microsoft.com/office/powerpoint/2010/main" val="1456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142" y="6381134"/>
            <a:ext cx="7747698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Sources: RBC Capital Markets (2015); Farm Equipment (2014); Rocket Fuel (2015) </a:t>
            </a:r>
          </a:p>
        </p:txBody>
      </p:sp>
      <p:pic>
        <p:nvPicPr>
          <p:cNvPr id="1030" name="Picture 6" descr="http://wirelesstradersinc.com/wp-content/uploads/2016/02/Samsung-Logo-pn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0" y="4639402"/>
            <a:ext cx="2170783" cy="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90087480"/>
              </p:ext>
            </p:extLst>
          </p:nvPr>
        </p:nvGraphicFramePr>
        <p:xfrm>
          <a:off x="3195484" y="324465"/>
          <a:ext cx="6964515" cy="642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9813870" y="2231717"/>
            <a:ext cx="1291310" cy="824792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84%</a:t>
            </a:r>
          </a:p>
        </p:txBody>
      </p:sp>
      <p:sp>
        <p:nvSpPr>
          <p:cNvPr id="14" name="Oval 13"/>
          <p:cNvSpPr/>
          <p:nvPr/>
        </p:nvSpPr>
        <p:spPr>
          <a:xfrm>
            <a:off x="8755347" y="3328600"/>
            <a:ext cx="1289304" cy="822960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67%</a:t>
            </a:r>
          </a:p>
        </p:txBody>
      </p:sp>
      <p:sp>
        <p:nvSpPr>
          <p:cNvPr id="15" name="Oval 14"/>
          <p:cNvSpPr/>
          <p:nvPr/>
        </p:nvSpPr>
        <p:spPr>
          <a:xfrm>
            <a:off x="8524566" y="4404496"/>
            <a:ext cx="1289304" cy="822960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64%</a:t>
            </a:r>
          </a:p>
        </p:txBody>
      </p:sp>
      <p:pic>
        <p:nvPicPr>
          <p:cNvPr id="1034" name="Picture 10" descr="http://i285.photobucket.com/albums/ll73/gschiller/Aud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34" y="5113156"/>
            <a:ext cx="1363335" cy="13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8264650" y="5499547"/>
            <a:ext cx="1289304" cy="822960"/>
          </a:xfrm>
          <a:prstGeom prst="ellipse">
            <a:avLst/>
          </a:prstGeom>
          <a:solidFill>
            <a:srgbClr val="33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61%</a:t>
            </a:r>
          </a:p>
        </p:txBody>
      </p:sp>
      <p:pic>
        <p:nvPicPr>
          <p:cNvPr id="1036" name="Picture 12" descr="http://vignette2.wikia.nocookie.net/asphalt/images/c/cc/Apple_logo_black.svg.png/revision/latest?cb=20140530030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66" y="2083286"/>
            <a:ext cx="749471" cy="9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contenu 5"/>
          <p:cNvSpPr txBox="1">
            <a:spLocks/>
          </p:cNvSpPr>
          <p:nvPr/>
        </p:nvSpPr>
        <p:spPr>
          <a:xfrm>
            <a:off x="764406" y="1464725"/>
            <a:ext cx="7209434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rgbClr val="EB00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EB008B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2400" b="1" u="sng" dirty="0"/>
              <a:t>Plan on </a:t>
            </a:r>
            <a:r>
              <a:rPr lang="fr-FR" sz="2400" b="1" u="sng" dirty="0" err="1"/>
              <a:t>staying</a:t>
            </a:r>
            <a:r>
              <a:rPr lang="fr-FR" sz="2400" b="1" u="sng" dirty="0"/>
              <a:t> </a:t>
            </a:r>
            <a:r>
              <a:rPr lang="fr-FR" sz="2400" b="1" u="sng" dirty="0" err="1"/>
              <a:t>with</a:t>
            </a:r>
            <a:r>
              <a:rPr lang="fr-FR" sz="2400" b="1" u="sng" dirty="0"/>
              <a:t> </a:t>
            </a:r>
            <a:r>
              <a:rPr lang="fr-FR" sz="2400" b="1" u="sng" dirty="0" err="1"/>
              <a:t>your</a:t>
            </a:r>
            <a:r>
              <a:rPr lang="fr-FR" sz="2400" b="1" u="sng" dirty="0"/>
              <a:t> </a:t>
            </a:r>
            <a:r>
              <a:rPr lang="fr-FR" sz="2400" b="1" u="sng" dirty="0" err="1"/>
              <a:t>current</a:t>
            </a:r>
            <a:r>
              <a:rPr lang="fr-FR" sz="2400" b="1" u="sng" dirty="0"/>
              <a:t> brand?</a:t>
            </a:r>
          </a:p>
        </p:txBody>
      </p:sp>
      <p:pic>
        <p:nvPicPr>
          <p:cNvPr id="21" name="Picture 20" descr="http://www.austinchronicle.com/binary/d32b/rsz_snailblazer.jpg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9" t="5906" r="21014" b="48327"/>
          <a:stretch/>
        </p:blipFill>
        <p:spPr bwMode="auto">
          <a:xfrm>
            <a:off x="1298277" y="3253514"/>
            <a:ext cx="1228048" cy="11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66461" y="365125"/>
            <a:ext cx="1065907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FARMERS ARE BRAND LOYAL</a:t>
            </a:r>
          </a:p>
        </p:txBody>
      </p:sp>
    </p:spTree>
    <p:extLst>
      <p:ext uri="{BB962C8B-B14F-4D97-AF65-F5344CB8AC3E}">
        <p14:creationId xmlns:p14="http://schemas.microsoft.com/office/powerpoint/2010/main" val="37396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355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Roboto Light</vt:lpstr>
      <vt:lpstr>Office Theme</vt:lpstr>
      <vt:lpstr>PowerPoint Presentation</vt:lpstr>
      <vt:lpstr>WHAT IS AGRICULTURE TECHNOLOGY?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user</dc:creator>
  <cp:lastModifiedBy>Amir Cahn</cp:lastModifiedBy>
  <cp:revision>11</cp:revision>
  <dcterms:created xsi:type="dcterms:W3CDTF">2017-05-17T06:48:44Z</dcterms:created>
  <dcterms:modified xsi:type="dcterms:W3CDTF">2017-05-18T08:32:03Z</dcterms:modified>
</cp:coreProperties>
</file>